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6"/>
  </p:notesMasterIdLst>
  <p:sldIdLst>
    <p:sldId id="296" r:id="rId2"/>
    <p:sldId id="261" r:id="rId3"/>
    <p:sldId id="301" r:id="rId4"/>
    <p:sldId id="307" r:id="rId5"/>
    <p:sldId id="312" r:id="rId6"/>
    <p:sldId id="291" r:id="rId7"/>
    <p:sldId id="298" r:id="rId8"/>
    <p:sldId id="299" r:id="rId9"/>
    <p:sldId id="297" r:id="rId10"/>
    <p:sldId id="300" r:id="rId11"/>
    <p:sldId id="308" r:id="rId12"/>
    <p:sldId id="311" r:id="rId13"/>
    <p:sldId id="309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6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EB35-4585-4CE4-9E48-A63F91925BE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457E7-AF9E-49AB-A7E8-87B4C81A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7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457E7-AF9E-49AB-A7E8-87B4C81AB9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1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0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8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2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5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21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2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5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fSNxVqprvM" TargetMode="External"/><Relationship Id="rId2" Type="http://schemas.openxmlformats.org/officeDocument/2006/relationships/hyperlink" Target="https://www.youtube.com/watch?v=0fKBhvDjuy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1 – Aug 20,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9119576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P3 Challenge – Do Now (on slips of paper)</a:t>
            </a:r>
          </a:p>
          <a:p>
            <a:pPr lvl="1"/>
            <a:r>
              <a:rPr lang="en-US" sz="1800" b="1" dirty="0" smtClean="0"/>
              <a:t>Convert 30.8 </a:t>
            </a:r>
            <a:r>
              <a:rPr lang="en-US" sz="1800" b="1" dirty="0"/>
              <a:t>cm/min</a:t>
            </a:r>
            <a:r>
              <a:rPr lang="en-US" sz="1800" b="1" baseline="30000" dirty="0"/>
              <a:t>2</a:t>
            </a:r>
            <a:r>
              <a:rPr lang="en-US" sz="1800" b="1" dirty="0"/>
              <a:t>  to  </a:t>
            </a:r>
            <a:r>
              <a:rPr lang="en-US" sz="1800" b="1" dirty="0" smtClean="0"/>
              <a:t>m/s</a:t>
            </a:r>
            <a:r>
              <a:rPr lang="en-US" sz="1800" b="1" baseline="30000" dirty="0" smtClean="0"/>
              <a:t>2 </a:t>
            </a:r>
            <a:r>
              <a:rPr lang="en-US" sz="1800" b="1" dirty="0" smtClean="0"/>
              <a:t> using dimensionalysis. Show all your work.</a:t>
            </a:r>
            <a:endParaRPr lang="en-US" sz="1800" b="1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4314" y="4911824"/>
            <a:ext cx="3761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rgbClr val="7030A0"/>
                </a:solidFill>
              </a:rPr>
              <a:t>Hand in Safety Contract or Syllabus Verifications sheets on front bench. (if still need)</a:t>
            </a: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rgbClr val="7030A0"/>
                </a:solidFill>
              </a:rPr>
              <a:t>Get out 1.1 WS for Homework check.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Assess the uncertainty in the following and report the values with their uncertainty</a:t>
            </a:r>
          </a:p>
          <a:p>
            <a:pPr lvl="1"/>
            <a:r>
              <a:rPr lang="en-US" sz="2000" b="1" dirty="0"/>
              <a:t> 32.3 kg</a:t>
            </a:r>
          </a:p>
          <a:p>
            <a:pPr lvl="1"/>
            <a:r>
              <a:rPr lang="en-US" sz="2000" b="1" dirty="0"/>
              <a:t>0.32 cm</a:t>
            </a:r>
          </a:p>
          <a:p>
            <a:pPr lvl="1"/>
            <a:r>
              <a:rPr lang="en-US" sz="2000" b="1" dirty="0"/>
              <a:t>15.72 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825659" cy="378365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After you perform experimental trials as outlined by a design, you will have a data set to analyze with several observations of the same event.</a:t>
                </a:r>
              </a:p>
              <a:p>
                <a:r>
                  <a:rPr lang="en-US" b="1" u="sng" dirty="0" smtClean="0"/>
                  <a:t>Average</a:t>
                </a:r>
                <a:r>
                  <a:rPr lang="en-US" b="1" dirty="0" smtClean="0"/>
                  <a:t> result</a:t>
                </a:r>
              </a:p>
              <a:p>
                <a:r>
                  <a:rPr lang="en-US" b="1" dirty="0" smtClean="0"/>
                  <a:t>Compare to a known or expected result using a </a:t>
                </a:r>
                <a:r>
                  <a:rPr lang="en-US" b="1" u="sng" dirty="0" smtClean="0"/>
                  <a:t>percent error</a:t>
                </a:r>
                <a:r>
                  <a:rPr lang="en-US" b="1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%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𝒆𝒓𝒓𝒐𝒓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𝑨𝒗𝒆𝒓𝒂𝒈𝒆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𝑬𝒙𝒑𝒆𝒄𝒕𝒆𝒅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𝑬𝒙𝒑𝒆𝒄𝒕𝒆𝒅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en-US" sz="1800" b="1" dirty="0" smtClean="0"/>
              </a:p>
              <a:p>
                <a:r>
                  <a:rPr lang="en-US" b="1" dirty="0" smtClean="0"/>
                  <a:t>May use a </a:t>
                </a:r>
                <a:r>
                  <a:rPr lang="en-US" b="1" u="sng" dirty="0" smtClean="0"/>
                  <a:t>graph</a:t>
                </a:r>
                <a:r>
                  <a:rPr lang="en-US" b="1" dirty="0" smtClean="0"/>
                  <a:t> to show relationships between variables.</a:t>
                </a:r>
              </a:p>
              <a:p>
                <a:r>
                  <a:rPr lang="en-US" b="1" dirty="0" smtClean="0"/>
                  <a:t>A </a:t>
                </a:r>
                <a:r>
                  <a:rPr lang="en-US" b="1" u="sng" dirty="0" smtClean="0"/>
                  <a:t>best fit line </a:t>
                </a:r>
                <a:r>
                  <a:rPr lang="en-US" b="1" dirty="0" smtClean="0"/>
                  <a:t>is draw through the point minimizing the distance to the line f to the line for all points.</a:t>
                </a:r>
              </a:p>
              <a:p>
                <a:r>
                  <a:rPr lang="en-US" b="1" dirty="0" smtClean="0"/>
                  <a:t>The </a:t>
                </a:r>
                <a:r>
                  <a:rPr lang="en-US" b="1" u="sng" dirty="0" smtClean="0"/>
                  <a:t>equation of the line </a:t>
                </a:r>
                <a:r>
                  <a:rPr lang="en-US" b="1" dirty="0" smtClean="0"/>
                  <a:t>is found using algebra on two points      that lie on that lie ON the line, not data points.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825659" cy="3783652"/>
              </a:xfrm>
              <a:blipFill>
                <a:blip r:embed="rId2"/>
                <a:stretch>
                  <a:fillRect l="-138" t="-805" r="-760" b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mzandee.nl/statistiek-2/QK/Eworksheets/hints/images/homogeneit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64" y="3816453"/>
            <a:ext cx="2924003" cy="292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3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Uncertainty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 whichever of these gives you the larger value:</a:t>
            </a:r>
          </a:p>
          <a:p>
            <a:endParaRPr lang="en-US" b="1" dirty="0" smtClean="0"/>
          </a:p>
          <a:p>
            <a:r>
              <a:rPr lang="en-US" b="1" dirty="0" smtClean="0"/>
              <a:t>The uncertainty present for any single data point. </a:t>
            </a:r>
            <a:endParaRPr lang="en-US" b="1" dirty="0"/>
          </a:p>
          <a:p>
            <a:r>
              <a:rPr lang="en-US" b="1" dirty="0" smtClean="0"/>
              <a:t>A </a:t>
            </a:r>
            <a:r>
              <a:rPr lang="en-US" b="1" dirty="0"/>
              <a:t>quick estimate of uncertainty </a:t>
            </a:r>
            <a:r>
              <a:rPr lang="en-US" b="1" dirty="0" smtClean="0"/>
              <a:t>is  </a:t>
            </a:r>
            <a:r>
              <a:rPr lang="en-US" b="1" u="sng" dirty="0"/>
              <a:t>½ of range </a:t>
            </a:r>
            <a:r>
              <a:rPr lang="en-US" b="1" u="sng" dirty="0" smtClean="0"/>
              <a:t>= (</a:t>
            </a:r>
            <a:r>
              <a:rPr lang="en-US" b="1" dirty="0" smtClean="0"/>
              <a:t>max </a:t>
            </a:r>
            <a:r>
              <a:rPr lang="en-US" b="1" dirty="0"/>
              <a:t>– min)/2</a:t>
            </a:r>
          </a:p>
          <a:p>
            <a:pPr lvl="1"/>
            <a:r>
              <a:rPr lang="en-US" b="1" dirty="0"/>
              <a:t>This is the type of uncertainty IB expects you to use on papers 1-3.</a:t>
            </a:r>
          </a:p>
          <a:p>
            <a:r>
              <a:rPr lang="en-US" b="1" dirty="0"/>
              <a:t>Standard Deviation is used to determine uncertainty.</a:t>
            </a:r>
          </a:p>
          <a:p>
            <a:pPr lvl="1"/>
            <a:r>
              <a:rPr lang="en-US" b="1" dirty="0"/>
              <a:t>To use for your IA projects.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Deviation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A better measure of variability in a set of data is the standard deviation.</a:t>
                </a:r>
              </a:p>
              <a:p>
                <a:r>
                  <a:rPr lang="en-US" b="1" dirty="0" smtClean="0"/>
                  <a:t>To calculate:</a:t>
                </a:r>
              </a:p>
              <a:p>
                <a:r>
                  <a:rPr lang="en-US" b="1" dirty="0" smtClean="0"/>
                  <a:t>1) Find the average of the data.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sz="2000" b="1" dirty="0" smtClean="0"/>
              </a:p>
              <a:p>
                <a:r>
                  <a:rPr lang="en-US" b="1" dirty="0" smtClean="0"/>
                  <a:t>2) Find the difference between each datum and the average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acc>
                      </m:e>
                    </m:d>
                  </m:oMath>
                </a14:m>
                <a:endParaRPr lang="en-US" sz="2000" b="1" dirty="0" smtClean="0"/>
              </a:p>
              <a:p>
                <a:r>
                  <a:rPr lang="en-US" b="1" dirty="0" smtClean="0"/>
                  <a:t>3) Square the differences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 smtClean="0"/>
              </a:p>
              <a:p>
                <a:r>
                  <a:rPr lang="en-US" b="1" dirty="0" smtClean="0"/>
                  <a:t>4) Add up all of the squares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acc>
                              </m:e>
                            </m:d>
                          </m:e>
                        </m:nary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r>
                  <a:rPr lang="en-US" b="1" dirty="0" smtClean="0"/>
                  <a:t>5) Divide by one less than the number of data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subHide m:val="on"/>
                                <m:supHide m:val="on"/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nary>
                          </m:num>
                          <m:den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400" b="1" dirty="0" smtClean="0"/>
              </a:p>
              <a:p>
                <a:r>
                  <a:rPr lang="en-US" sz="2400" b="1" dirty="0" smtClean="0"/>
                  <a:t>6) </a:t>
                </a:r>
                <a:r>
                  <a:rPr lang="en-US" sz="1900" b="1" dirty="0" smtClean="0"/>
                  <a:t>Take the square root of the ans.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d>
                                      <m:d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  <m:r>
                                              <a:rPr lang="en-US" sz="2400" b="1" i="1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acc>
                                      </m:e>
                                    </m:d>
                                  </m:e>
                                </m:nary>
                              </m:num>
                              <m:den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</m:e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187397" y="4698609"/>
            <a:ext cx="3390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Not </a:t>
            </a:r>
            <a:r>
              <a:rPr lang="en-US" i="1" dirty="0" smtClean="0">
                <a:solidFill>
                  <a:srgbClr val="7030A0"/>
                </a:solidFill>
              </a:rPr>
              <a:t>specifically</a:t>
            </a:r>
            <a:r>
              <a:rPr lang="en-US" dirty="0" smtClean="0">
                <a:solidFill>
                  <a:srgbClr val="7030A0"/>
                </a:solidFill>
              </a:rPr>
              <a:t> tested on IB, but a “need to know” for the IA.  Don’t use the calculator shortcut until you can do it yourself.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/>
              <a:t>Exit slip – none</a:t>
            </a:r>
          </a:p>
          <a:p>
            <a:endParaRPr lang="en-US" sz="2200" b="1" dirty="0"/>
          </a:p>
          <a:p>
            <a:endParaRPr lang="en-US" sz="2000" b="1" dirty="0" smtClean="0"/>
          </a:p>
          <a:p>
            <a:r>
              <a:rPr lang="en-US" sz="2000" b="1" dirty="0" smtClean="0"/>
              <a:t>What’s Due?  (Pending assignments to complete.)</a:t>
            </a:r>
          </a:p>
          <a:p>
            <a:pPr lvl="1"/>
            <a:r>
              <a:rPr lang="en-US" sz="1800" b="1" dirty="0"/>
              <a:t>IB 1.1 Estimation </a:t>
            </a:r>
            <a:r>
              <a:rPr lang="en-US" sz="1800" b="1" dirty="0" smtClean="0"/>
              <a:t>questions (2 questions)</a:t>
            </a:r>
          </a:p>
          <a:p>
            <a:pPr lvl="1"/>
            <a:r>
              <a:rPr lang="en-US" sz="1800" b="1" dirty="0" smtClean="0"/>
              <a:t>IB 1.2 Uncertainty and Errors Practice Sheet, p1-2 (#1,2 only on pg2)</a:t>
            </a:r>
          </a:p>
          <a:p>
            <a:r>
              <a:rPr lang="en-US" sz="2000" b="1" dirty="0" smtClean="0"/>
              <a:t>What’s Next?  (How to prepare for the next day)</a:t>
            </a:r>
          </a:p>
          <a:p>
            <a:pPr lvl="1"/>
            <a:r>
              <a:rPr lang="en-US" sz="1800" b="1" dirty="0" smtClean="0"/>
              <a:t>Read IB 1.2 p 11-20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05570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Objectives</a:t>
            </a:r>
          </a:p>
          <a:p>
            <a:pPr lvl="1"/>
            <a:r>
              <a:rPr lang="en-US" b="1" dirty="0" smtClean="0"/>
              <a:t>1.2 Uncertainties and Errors</a:t>
            </a:r>
            <a:endParaRPr lang="en-US" b="1" dirty="0"/>
          </a:p>
          <a:p>
            <a:pPr lvl="1"/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Assignment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b="1" dirty="0" smtClean="0"/>
              <a:t>IB 1.1 Estimation questions IB </a:t>
            </a:r>
            <a:r>
              <a:rPr lang="en-US" b="1" dirty="0"/>
              <a:t>1.2 Uncertainty and Errors Practice </a:t>
            </a:r>
            <a:r>
              <a:rPr lang="en-US" b="1" dirty="0" smtClean="0"/>
              <a:t>Sheet, p1-2</a:t>
            </a:r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</a:p>
          <a:p>
            <a:pPr lvl="1"/>
            <a:r>
              <a:rPr lang="en-US" b="1" dirty="0" smtClean="0"/>
              <a:t>Homework Review</a:t>
            </a:r>
          </a:p>
          <a:p>
            <a:pPr lvl="1"/>
            <a:r>
              <a:rPr lang="en-US" b="1" dirty="0" smtClean="0"/>
              <a:t>Cosmic Eye video</a:t>
            </a:r>
          </a:p>
          <a:p>
            <a:pPr lvl="1"/>
            <a:r>
              <a:rPr lang="en-US" b="1" dirty="0" smtClean="0"/>
              <a:t>Accuracy </a:t>
            </a:r>
            <a:r>
              <a:rPr lang="en-US" b="1" dirty="0"/>
              <a:t>and Precision</a:t>
            </a:r>
          </a:p>
          <a:p>
            <a:pPr lvl="1"/>
            <a:r>
              <a:rPr lang="en-US" b="1" dirty="0" smtClean="0"/>
              <a:t>Sources </a:t>
            </a:r>
            <a:r>
              <a:rPr lang="en-US" b="1" dirty="0"/>
              <a:t>of </a:t>
            </a:r>
            <a:r>
              <a:rPr lang="en-US" b="1" dirty="0" smtClean="0"/>
              <a:t>error</a:t>
            </a:r>
          </a:p>
          <a:p>
            <a:pPr lvl="1"/>
            <a:r>
              <a:rPr lang="en-US" b="1" dirty="0" smtClean="0"/>
              <a:t>Default Uncertainty</a:t>
            </a:r>
          </a:p>
          <a:p>
            <a:pPr lvl="1"/>
            <a:r>
              <a:rPr lang="en-US" b="1" dirty="0" smtClean="0"/>
              <a:t>Data Processing</a:t>
            </a:r>
          </a:p>
          <a:p>
            <a:pPr lvl="2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48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86380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Another common skill for any physics problem is to estimate the order of magnitude for your answer so you can judge whether your calculated answer is reasonable or not. </a:t>
            </a:r>
          </a:p>
          <a:p>
            <a:r>
              <a:rPr lang="en-US" sz="2400" b="1" dirty="0" smtClean="0"/>
              <a:t>To estimate, Round all quantities to (one sig fig with an order of magnitude)</a:t>
            </a:r>
          </a:p>
          <a:p>
            <a:pPr lvl="1"/>
            <a:r>
              <a:rPr lang="en-US" sz="2000" b="1" dirty="0" smtClean="0"/>
              <a:t> </a:t>
            </a:r>
            <a:r>
              <a:rPr lang="en-US" sz="2000" b="1" dirty="0">
                <a:hlinkClick r:id="rId2"/>
              </a:rPr>
              <a:t>https://</a:t>
            </a:r>
            <a:r>
              <a:rPr lang="en-US" sz="2000" b="1" dirty="0" smtClean="0">
                <a:hlinkClick r:id="rId2"/>
              </a:rPr>
              <a:t>www.youtube.com/watch?v=0fKBhvDjuy0</a:t>
            </a:r>
            <a:r>
              <a:rPr lang="en-US" sz="2000" b="1" dirty="0" smtClean="0"/>
              <a:t> Powers of 10</a:t>
            </a:r>
          </a:p>
          <a:p>
            <a:pPr lvl="1"/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www.youtube.com/watch?v=jfSNxVqprvM</a:t>
            </a:r>
            <a:r>
              <a:rPr lang="en-US" sz="2000" b="1" dirty="0" smtClean="0"/>
              <a:t> Cosmic Eye</a:t>
            </a:r>
          </a:p>
        </p:txBody>
      </p:sp>
    </p:spTree>
    <p:extLst>
      <p:ext uri="{BB962C8B-B14F-4D97-AF65-F5344CB8AC3E}">
        <p14:creationId xmlns:p14="http://schemas.microsoft.com/office/powerpoint/2010/main" val="17246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 Estimation Reference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281" t="20625" r="21463" b="26511"/>
          <a:stretch/>
        </p:blipFill>
        <p:spPr>
          <a:xfrm>
            <a:off x="2493818" y="1683984"/>
            <a:ext cx="7780713" cy="49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863802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Perform the needed calculation using your new simple numbers to find a </a:t>
            </a:r>
            <a:r>
              <a:rPr lang="en-US" sz="2000" b="1" u="sng" dirty="0" smtClean="0"/>
              <a:t>one </a:t>
            </a:r>
            <a:r>
              <a:rPr lang="en-US" sz="2000" b="1" u="sng" dirty="0" err="1" smtClean="0"/>
              <a:t>sigfig</a:t>
            </a:r>
            <a:r>
              <a:rPr lang="en-US" sz="2000" b="1" u="sng" dirty="0" smtClean="0"/>
              <a:t> order of magnitude estimate </a:t>
            </a:r>
            <a:r>
              <a:rPr lang="en-US" sz="2000" b="1" dirty="0" smtClean="0"/>
              <a:t>of the answer.</a:t>
            </a:r>
          </a:p>
          <a:p>
            <a:r>
              <a:rPr lang="en-US" sz="2000" b="1" dirty="0" smtClean="0"/>
              <a:t>Ex: The wavelength of visible light is between 430 nm and 770 nm and the speed of light is 3.00 x 10</a:t>
            </a:r>
            <a:r>
              <a:rPr lang="en-US" sz="2000" b="1" baseline="30000" dirty="0" smtClean="0"/>
              <a:t>8</a:t>
            </a:r>
            <a:r>
              <a:rPr lang="en-US" sz="2000" b="1" dirty="0" smtClean="0"/>
              <a:t> m/s. If the speed = frequency * wavelength, estimate the order of magnitude for the frequency of visible light.</a:t>
            </a:r>
          </a:p>
          <a:p>
            <a:r>
              <a:rPr lang="en-US" sz="2000" b="1" dirty="0" smtClean="0"/>
              <a:t>Useful tool for checking your answer to physics problems to see if they are reasonable.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501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and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Accuracy</a:t>
            </a:r>
            <a:r>
              <a:rPr lang="en-US" b="1" dirty="0"/>
              <a:t> – low % error – how close is the </a:t>
            </a:r>
            <a:r>
              <a:rPr lang="en-US" b="1" dirty="0" smtClean="0"/>
              <a:t>Average </a:t>
            </a:r>
            <a:r>
              <a:rPr lang="en-US" b="1" dirty="0"/>
              <a:t>to the Expected</a:t>
            </a:r>
          </a:p>
          <a:p>
            <a:r>
              <a:rPr lang="en-US" b="1" u="sng" dirty="0"/>
              <a:t>Precision</a:t>
            </a:r>
            <a:r>
              <a:rPr lang="en-US" b="1" dirty="0"/>
              <a:t> – small range – how close are the data to each other</a:t>
            </a:r>
          </a:p>
          <a:p>
            <a:endParaRPr lang="en-US" dirty="0"/>
          </a:p>
        </p:txBody>
      </p:sp>
      <p:pic>
        <p:nvPicPr>
          <p:cNvPr id="4" name="Picture 4" descr="http://climatica.org.uk/wp-content/uploads/2012/02/Accuracy-vs-precis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3" y="3671531"/>
            <a:ext cx="78105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Sources of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761412" cy="3966112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Two Sources of uncertainty</a:t>
            </a:r>
          </a:p>
          <a:p>
            <a:pPr lvl="1"/>
            <a:r>
              <a:rPr lang="en-US" sz="1800" b="1" dirty="0" smtClean="0"/>
              <a:t>Systematic errors</a:t>
            </a:r>
          </a:p>
          <a:p>
            <a:pPr lvl="1"/>
            <a:r>
              <a:rPr lang="en-US" sz="1800" b="1" dirty="0" smtClean="0"/>
              <a:t>Random errors</a:t>
            </a:r>
          </a:p>
          <a:p>
            <a:pPr>
              <a:defRPr/>
            </a:pPr>
            <a:r>
              <a:rPr lang="en-US" sz="2000" b="1" u="sng" dirty="0"/>
              <a:t>Systematic </a:t>
            </a:r>
            <a:r>
              <a:rPr lang="en-US" sz="2000" b="1" dirty="0"/>
              <a:t>(should be minimized with careful attention to lab techniques)</a:t>
            </a:r>
          </a:p>
          <a:p>
            <a:pPr lvl="1">
              <a:defRPr/>
            </a:pPr>
            <a:r>
              <a:rPr lang="en-US" sz="1800" b="1" dirty="0"/>
              <a:t>Instrumental (Ex: Every piece of measuring glassware has an uncertainty associated with it. Marked on the glassware.)</a:t>
            </a:r>
          </a:p>
          <a:p>
            <a:pPr lvl="1">
              <a:defRPr/>
            </a:pPr>
            <a:r>
              <a:rPr lang="en-US" sz="1800" b="1" dirty="0"/>
              <a:t>Procedural </a:t>
            </a:r>
            <a:r>
              <a:rPr lang="en-US" sz="1800" b="1" dirty="0" smtClean="0"/>
              <a:t>(Ex: During </a:t>
            </a:r>
            <a:r>
              <a:rPr lang="en-US" sz="1800" b="1" dirty="0"/>
              <a:t>a chemical processing, every transfer from one vessel to another creates some additional error)</a:t>
            </a:r>
          </a:p>
          <a:p>
            <a:pPr lvl="1">
              <a:defRPr/>
            </a:pPr>
            <a:r>
              <a:rPr lang="en-US" sz="1800" b="1" dirty="0"/>
              <a:t>Tends to influence resulting data to be skewed in one direction </a:t>
            </a:r>
            <a:endParaRPr lang="en-US" sz="1800" b="1" dirty="0" smtClean="0"/>
          </a:p>
          <a:p>
            <a:pPr lvl="1">
              <a:defRPr/>
            </a:pPr>
            <a:r>
              <a:rPr lang="en-US" sz="1800" b="1" dirty="0" smtClean="0"/>
              <a:t>Influences accuracy</a:t>
            </a:r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Sources of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b="1" u="sng" dirty="0" smtClean="0"/>
              <a:t>Random</a:t>
            </a:r>
            <a:endParaRPr lang="en-US" sz="2400" b="1" u="sng" dirty="0"/>
          </a:p>
          <a:p>
            <a:pPr lvl="1">
              <a:defRPr/>
            </a:pPr>
            <a:r>
              <a:rPr lang="en-US" sz="2000" b="1" dirty="0"/>
              <a:t>Can never remove uncertainty because of the fundamentally random nature of the motion of atoms. </a:t>
            </a:r>
          </a:p>
          <a:p>
            <a:pPr lvl="1">
              <a:defRPr/>
            </a:pPr>
            <a:r>
              <a:rPr lang="en-US" sz="2000" b="1" dirty="0"/>
              <a:t>Influence of the observer (uncertainty principle)</a:t>
            </a:r>
          </a:p>
          <a:p>
            <a:pPr lvl="1">
              <a:defRPr/>
            </a:pPr>
            <a:r>
              <a:rPr lang="en-US" sz="2000" b="1" dirty="0"/>
              <a:t>Tends to increase uncertainty of a measurement in all directions</a:t>
            </a:r>
            <a:r>
              <a:rPr lang="en-US" sz="2000" b="1" dirty="0" smtClean="0"/>
              <a:t>.</a:t>
            </a:r>
          </a:p>
          <a:p>
            <a:pPr lvl="1">
              <a:defRPr/>
            </a:pPr>
            <a:r>
              <a:rPr lang="en-US" sz="2000" b="1" dirty="0" smtClean="0"/>
              <a:t>Influences precision</a:t>
            </a:r>
            <a:endParaRPr lang="en-US" sz="2000" b="1" dirty="0"/>
          </a:p>
          <a:p>
            <a:pPr>
              <a:defRPr/>
            </a:pPr>
            <a:r>
              <a:rPr lang="en-US" sz="2400" b="1" dirty="0"/>
              <a:t>Error vs a mistake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4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uncertainty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54955" y="2603500"/>
                <a:ext cx="8761412" cy="39497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b="1" dirty="0" smtClean="0"/>
                  <a:t>In any measurement there is an assumed level of uncertainty.</a:t>
                </a:r>
              </a:p>
              <a:p>
                <a:r>
                  <a:rPr lang="en-US" sz="2000" b="1" dirty="0" smtClean="0"/>
                  <a:t>Consider the last significant digit. The </a:t>
                </a:r>
                <a:r>
                  <a:rPr lang="en-US" sz="2000" b="1" u="sng" dirty="0" smtClean="0"/>
                  <a:t>default uncertainty present is one half of the value of the last significant digit</a:t>
                </a:r>
                <a:r>
                  <a:rPr lang="en-US" sz="2000" b="1" dirty="0" smtClean="0"/>
                  <a:t>.</a:t>
                </a:r>
              </a:p>
              <a:p>
                <a:r>
                  <a:rPr lang="en-US" sz="2000" b="1" dirty="0" smtClean="0"/>
                  <a:t>For example: 5.7 m implies a measurement between 5.65 and 5.75, or any of the many possible numbers that could have been rounded to 5.7. This corresponds to a default uncertainty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2000" b="1" dirty="0" smtClean="0"/>
                  <a:t>0.05 m.</a:t>
                </a:r>
              </a:p>
              <a:p>
                <a:r>
                  <a:rPr lang="en-US" sz="2000" b="1" dirty="0" smtClean="0"/>
                  <a:t>The </a:t>
                </a:r>
                <a:r>
                  <a:rPr lang="en-US" sz="2000" b="1" u="sng" dirty="0" smtClean="0"/>
                  <a:t>standard format for reporting a quantity </a:t>
                </a:r>
                <a:r>
                  <a:rPr lang="en-US" sz="2000" b="1" dirty="0" smtClean="0"/>
                  <a:t>with a stated uncertainty is:</a:t>
                </a:r>
              </a:p>
              <a:p>
                <a:pPr lvl="1"/>
                <a:r>
                  <a:rPr lang="en-US" sz="1800" b="1" dirty="0" smtClean="0"/>
                  <a:t>5.7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800" b="1" dirty="0"/>
                  <a:t>0.05 </a:t>
                </a:r>
                <a:r>
                  <a:rPr lang="en-US" sz="1800" b="1" dirty="0" smtClean="0"/>
                  <a:t>m</a:t>
                </a:r>
              </a:p>
              <a:p>
                <a:pPr lvl="1"/>
                <a:r>
                  <a:rPr lang="en-US" sz="1800" b="1" dirty="0" smtClean="0"/>
                  <a:t>Uncertainties are always </a:t>
                </a:r>
                <a:r>
                  <a:rPr lang="en-US" b="1" dirty="0" smtClean="0"/>
                  <a:t>reported with only one </a:t>
                </a:r>
                <a:r>
                  <a:rPr lang="en-US" b="1" dirty="0" err="1" smtClean="0"/>
                  <a:t>sigfig</a:t>
                </a:r>
                <a:r>
                  <a:rPr lang="en-US" b="1" dirty="0" smtClean="0"/>
                  <a:t>.</a:t>
                </a:r>
              </a:p>
              <a:p>
                <a:pPr lvl="1"/>
                <a:r>
                  <a:rPr lang="en-US" sz="1900" b="1" dirty="0" smtClean="0"/>
                  <a:t>The unit is given only once.</a:t>
                </a:r>
              </a:p>
              <a:p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5" y="2603500"/>
                <a:ext cx="8761412" cy="3949700"/>
              </a:xfrm>
              <a:blipFill>
                <a:blip r:embed="rId2"/>
                <a:stretch>
                  <a:fillRect l="-278" t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7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13725</TotalTime>
  <Words>763</Words>
  <Application>Microsoft Office PowerPoint</Application>
  <PresentationFormat>Widescreen</PresentationFormat>
  <Paragraphs>98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Century Gothic</vt:lpstr>
      <vt:lpstr>Wingdings 3</vt:lpstr>
      <vt:lpstr>Ion Boardroom</vt:lpstr>
      <vt:lpstr>Physics 1 – Aug 20, 2019</vt:lpstr>
      <vt:lpstr>Objectives and Agenda</vt:lpstr>
      <vt:lpstr>About Estimation</vt:lpstr>
      <vt:lpstr>IB Estimation Reference points</vt:lpstr>
      <vt:lpstr>Estimation process</vt:lpstr>
      <vt:lpstr>Accuracy and Precision</vt:lpstr>
      <vt:lpstr>Types of Sources of Uncertainty</vt:lpstr>
      <vt:lpstr>Types of Sources of Uncertainty</vt:lpstr>
      <vt:lpstr>Default uncertainty</vt:lpstr>
      <vt:lpstr>Practice</vt:lpstr>
      <vt:lpstr>Data Analysis</vt:lpstr>
      <vt:lpstr>Assessing Uncertainty </vt:lpstr>
      <vt:lpstr>Standard Deviation</vt:lpstr>
      <vt:lpstr>Exit Slip -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109</cp:revision>
  <dcterms:created xsi:type="dcterms:W3CDTF">2015-08-11T02:33:52Z</dcterms:created>
  <dcterms:modified xsi:type="dcterms:W3CDTF">2019-08-20T20:39:29Z</dcterms:modified>
</cp:coreProperties>
</file>